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17"/>
  </p:handoutMasterIdLst>
  <p:sldIdLst>
    <p:sldId id="256" r:id="rId2"/>
    <p:sldId id="261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</p:sldIdLst>
  <p:sldSz cx="9144000" cy="6858000" type="screen4x3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3FCE1F2-CE38-4D44-A5B6-E6464CF1A653}">
          <p14:sldIdLst>
            <p14:sldId id="256"/>
            <p14:sldId id="261"/>
            <p14:sldId id="260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C31BE7-79A0-40AE-B0AB-BC93B13F62C0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E7BD83-E7C2-467E-A002-5DEBA7E70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967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700808"/>
            <a:ext cx="7406640" cy="14721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Психологический аспект профилактики употребления ПАВ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861048"/>
            <a:ext cx="7406640" cy="1752600"/>
          </a:xfrm>
        </p:spPr>
        <p:txBody>
          <a:bodyPr/>
          <a:lstStyle/>
          <a:p>
            <a:pPr algn="r"/>
            <a:r>
              <a:rPr lang="ru-RU" dirty="0" smtClean="0"/>
              <a:t>Подготовила: медицинский психолог </a:t>
            </a:r>
            <a:r>
              <a:rPr lang="ru-RU" dirty="0" err="1" smtClean="0"/>
              <a:t>Н.Н.Павлова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139952" y="609329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2022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029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/>
              <a:t>адди́кция</a:t>
            </a:r>
            <a:r>
              <a:rPr lang="ru-RU" dirty="0"/>
              <a:t> (англ. </a:t>
            </a:r>
            <a:r>
              <a:rPr lang="ru-RU" dirty="0" err="1"/>
              <a:t>addiction</a:t>
            </a:r>
            <a:r>
              <a:rPr lang="ru-RU" dirty="0"/>
              <a:t> — зависимость, пагубная привычка, привыкание), в широком смысле, — ощущаемая человеком навязчивая потребность в определённой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65713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528880" cy="1282154"/>
          </a:xfrm>
        </p:spPr>
        <p:txBody>
          <a:bodyPr>
            <a:noAutofit/>
          </a:bodyPr>
          <a:lstStyle/>
          <a:p>
            <a:r>
              <a:rPr lang="ru-RU" sz="3200" dirty="0" smtClean="0"/>
              <a:t>Причины способствующие приобщению молодежи к ПАВ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628800"/>
            <a:ext cx="7498080" cy="4800600"/>
          </a:xfrm>
        </p:spPr>
        <p:txBody>
          <a:bodyPr>
            <a:normAutofit/>
          </a:bodyPr>
          <a:lstStyle/>
          <a:p>
            <a:r>
              <a:rPr lang="ru-RU" dirty="0" smtClean="0"/>
              <a:t>семейная </a:t>
            </a:r>
            <a:r>
              <a:rPr lang="ru-RU" dirty="0"/>
              <a:t>среда </a:t>
            </a:r>
            <a:r>
              <a:rPr lang="ru-RU" dirty="0" smtClean="0"/>
              <a:t>воспитания; </a:t>
            </a:r>
          </a:p>
          <a:p>
            <a:r>
              <a:rPr lang="ru-RU" dirty="0" smtClean="0"/>
              <a:t>заниженная </a:t>
            </a:r>
            <a:r>
              <a:rPr lang="ru-RU" dirty="0"/>
              <a:t>самооценка </a:t>
            </a:r>
            <a:r>
              <a:rPr lang="ru-RU" dirty="0" smtClean="0"/>
              <a:t>личности;</a:t>
            </a:r>
          </a:p>
          <a:p>
            <a:r>
              <a:rPr lang="ru-RU" dirty="0" smtClean="0"/>
              <a:t>общение </a:t>
            </a:r>
            <a:r>
              <a:rPr lang="ru-RU" dirty="0"/>
              <a:t>с людьми употребляющими </a:t>
            </a:r>
            <a:r>
              <a:rPr lang="ru-RU" dirty="0" smtClean="0"/>
              <a:t>наркотики;</a:t>
            </a:r>
            <a:endParaRPr lang="ru-RU" dirty="0"/>
          </a:p>
          <a:p>
            <a:r>
              <a:rPr lang="ru-RU" dirty="0" smtClean="0"/>
              <a:t>стремление быть принятым, модным;</a:t>
            </a:r>
          </a:p>
          <a:p>
            <a:r>
              <a:rPr lang="ru-RU" dirty="0" smtClean="0"/>
              <a:t>отсутствие </a:t>
            </a:r>
            <a:r>
              <a:rPr lang="ru-RU" dirty="0"/>
              <a:t>знаний о вреде </a:t>
            </a:r>
            <a:r>
              <a:rPr lang="ru-RU" dirty="0" smtClean="0"/>
              <a:t>наркотиков.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708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62068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effectLst/>
              </a:rPr>
              <a:t>Признаки </a:t>
            </a:r>
            <a:r>
              <a:rPr lang="ru-RU" sz="3600" dirty="0">
                <a:effectLst/>
              </a:rPr>
              <a:t>риска начала употребления </a:t>
            </a:r>
            <a:r>
              <a:rPr lang="ru-RU" sz="3600" dirty="0" smtClean="0">
                <a:effectLst/>
              </a:rPr>
              <a:t>ПАВ- </a:t>
            </a:r>
            <a:r>
              <a:rPr lang="ru-RU" sz="3600" dirty="0"/>
              <a:t>«Тяжелая семерка»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ru-RU" sz="2800" dirty="0" smtClean="0"/>
              <a:t>1. Изменение модели поведения</a:t>
            </a:r>
          </a:p>
          <a:p>
            <a:pPr marL="82296" indent="0">
              <a:buNone/>
            </a:pPr>
            <a:r>
              <a:rPr lang="ru-RU" sz="2800" dirty="0" smtClean="0"/>
              <a:t>2. Изменения в одежде</a:t>
            </a:r>
          </a:p>
          <a:p>
            <a:pPr marL="82296" indent="0">
              <a:buNone/>
            </a:pPr>
            <a:r>
              <a:rPr lang="ru-RU" sz="2800" dirty="0" smtClean="0"/>
              <a:t>3. Изменения в школьной успеваемости</a:t>
            </a:r>
          </a:p>
          <a:p>
            <a:pPr marL="82296" indent="0">
              <a:buNone/>
            </a:pPr>
            <a:r>
              <a:rPr lang="ru-RU" sz="2800" dirty="0" smtClean="0"/>
              <a:t>4. Изменение круга интересов и досуговой деятельности</a:t>
            </a:r>
          </a:p>
          <a:p>
            <a:pPr marL="82296" indent="0">
              <a:buNone/>
            </a:pPr>
            <a:r>
              <a:rPr lang="ru-RU" sz="2800" dirty="0" smtClean="0"/>
              <a:t>5. Повышение потребности в приватности</a:t>
            </a:r>
          </a:p>
          <a:p>
            <a:pPr marL="82296" indent="0">
              <a:buNone/>
            </a:pPr>
            <a:r>
              <a:rPr lang="ru-RU" sz="2800" dirty="0" smtClean="0"/>
              <a:t>6. Нахождение в </a:t>
            </a:r>
            <a:r>
              <a:rPr lang="ru-RU" sz="2800" dirty="0" err="1" smtClean="0"/>
              <a:t>референтной</a:t>
            </a:r>
            <a:r>
              <a:rPr lang="ru-RU" sz="2800" dirty="0" smtClean="0"/>
              <a:t> группе</a:t>
            </a:r>
          </a:p>
          <a:p>
            <a:pPr marL="82296" indent="0">
              <a:buNone/>
            </a:pPr>
            <a:r>
              <a:rPr lang="ru-RU" sz="2800" dirty="0" smtClean="0"/>
              <a:t>7. Изменения в режиме сна и </a:t>
            </a:r>
            <a:r>
              <a:rPr lang="ru-RU" sz="2800" dirty="0" err="1" smtClean="0"/>
              <a:t>бодорствования</a:t>
            </a:r>
            <a:endParaRPr lang="ru-RU" sz="2800" dirty="0" smtClean="0"/>
          </a:p>
          <a:p>
            <a:endParaRPr lang="ru-RU" sz="1400" b="1" dirty="0" smtClean="0"/>
          </a:p>
          <a:p>
            <a:r>
              <a:rPr lang="ru-RU" sz="1400" b="1" dirty="0"/>
              <a:t>в</a:t>
            </a:r>
            <a:r>
              <a:rPr lang="ru-RU" sz="1400" b="1" dirty="0" smtClean="0"/>
              <a:t>ажно </a:t>
            </a:r>
            <a:r>
              <a:rPr lang="ru-RU" sz="1400" b="1" dirty="0"/>
              <a:t>знать, что в  норме у здорового подростка:</a:t>
            </a:r>
            <a:endParaRPr lang="ru-RU" sz="1400" dirty="0"/>
          </a:p>
          <a:p>
            <a:pPr marL="82296" lvl="0" indent="0">
              <a:buNone/>
            </a:pPr>
            <a:r>
              <a:rPr lang="ru-RU" sz="1400" b="1" dirty="0" smtClean="0"/>
              <a:t>- все </a:t>
            </a:r>
            <a:r>
              <a:rPr lang="ru-RU" sz="1400" b="1" dirty="0"/>
              <a:t>указанные признаки появляются  поочередно на протяжении  не менее 2-3 лет</a:t>
            </a:r>
            <a:endParaRPr lang="ru-RU" sz="1400" dirty="0"/>
          </a:p>
          <a:p>
            <a:pPr marL="82296" lvl="0" indent="0">
              <a:buNone/>
            </a:pPr>
            <a:r>
              <a:rPr lang="ru-RU" sz="1400" b="1" dirty="0" smtClean="0"/>
              <a:t>- одновременно </a:t>
            </a:r>
            <a:r>
              <a:rPr lang="ru-RU" sz="1400" b="1" dirty="0"/>
              <a:t>проявляются только 2-3 признака из 7.</a:t>
            </a:r>
            <a:endParaRPr lang="ru-RU" sz="1400" dirty="0"/>
          </a:p>
          <a:p>
            <a:pPr marL="82296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1347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4624"/>
            <a:ext cx="7498080" cy="92697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1. Изменения в поведении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8248665"/>
              </p:ext>
            </p:extLst>
          </p:nvPr>
        </p:nvGraphicFramePr>
        <p:xfrm>
          <a:off x="1115616" y="980728"/>
          <a:ext cx="7344816" cy="5616246"/>
        </p:xfrm>
        <a:graphic>
          <a:graphicData uri="http://schemas.openxmlformats.org/drawingml/2006/table">
            <a:tbl>
              <a:tblPr/>
              <a:tblGrid>
                <a:gridCol w="1368151"/>
                <a:gridCol w="1944216"/>
                <a:gridCol w="4032449"/>
              </a:tblGrid>
              <a:tr h="734657">
                <a:tc>
                  <a:txBody>
                    <a:bodyPr/>
                    <a:lstStyle/>
                    <a:p>
                      <a:endParaRPr lang="ru-RU" sz="3600" dirty="0"/>
                    </a:p>
                  </a:txBody>
                  <a:tcPr marL="22086" marR="22086" marT="22086" marB="22086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Проявление признака у здорового подростка</a:t>
                      </a:r>
                    </a:p>
                  </a:txBody>
                  <a:tcPr marL="22086" marR="22086" marT="22086" marB="22086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Проявление признака у подростка, употребляющего ПАВ</a:t>
                      </a:r>
                    </a:p>
                  </a:txBody>
                  <a:tcPr marL="22086" marR="22086" marT="22086" marB="22086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2047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а) изменяется лексикон</a:t>
                      </a:r>
                    </a:p>
                  </a:txBody>
                  <a:tcPr marL="22086" marR="22086" marT="22086" marB="22086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Ситуативное использование нецензурных слов при общении с подростками.</a:t>
                      </a:r>
                    </a:p>
                  </a:txBody>
                  <a:tcPr marL="22086" marR="22086" marT="22086" marB="22086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Нецензурные слова становятся  «вторым» </a:t>
                      </a:r>
                      <a:r>
                        <a:rPr lang="ru-RU" sz="1200" dirty="0" smtClean="0">
                          <a:effectLst/>
                        </a:rPr>
                        <a:t>языком.</a:t>
                      </a:r>
                    </a:p>
                    <a:p>
                      <a:pPr algn="l"/>
                      <a:endParaRPr lang="ru-RU" sz="1200" dirty="0" smtClean="0">
                        <a:effectLst/>
                      </a:endParaRPr>
                    </a:p>
                    <a:p>
                      <a:pPr algn="l"/>
                      <a:r>
                        <a:rPr lang="ru-RU" sz="1200" dirty="0" smtClean="0">
                          <a:effectLst/>
                        </a:rPr>
                        <a:t>Употребляет </a:t>
                      </a:r>
                      <a:r>
                        <a:rPr lang="ru-RU" sz="1200" dirty="0">
                          <a:effectLst/>
                        </a:rPr>
                        <a:t>нецензурные слова  при общении не только с подростками, но и со взрослыми без учета ситуации. </a:t>
                      </a:r>
                    </a:p>
                  </a:txBody>
                  <a:tcPr marL="22086" marR="22086" marT="22086" marB="22086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09437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б) курение</a:t>
                      </a:r>
                    </a:p>
                  </a:txBody>
                  <a:tcPr marL="22086" marR="22086" marT="22086" marB="22086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Пробует курить и прекращает.</a:t>
                      </a:r>
                    </a:p>
                  </a:txBody>
                  <a:tcPr marL="22086" marR="22086" marT="22086" marB="22086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Курит каждый </a:t>
                      </a:r>
                      <a:r>
                        <a:rPr lang="ru-RU" sz="1200" dirty="0" smtClean="0">
                          <a:effectLst/>
                        </a:rPr>
                        <a:t>день</a:t>
                      </a:r>
                    </a:p>
                    <a:p>
                      <a:pPr algn="l"/>
                      <a:endParaRPr lang="ru-RU" sz="1200" dirty="0">
                        <a:effectLst/>
                      </a:endParaRPr>
                    </a:p>
                    <a:p>
                      <a:pPr algn="l"/>
                      <a:r>
                        <a:rPr lang="ru-RU" sz="1200" dirty="0">
                          <a:effectLst/>
                        </a:rPr>
                        <a:t>Увеличивается количество сигарет, которые подросток выкуривает </a:t>
                      </a:r>
                      <a:r>
                        <a:rPr lang="ru-RU" sz="1200" dirty="0" smtClean="0">
                          <a:effectLst/>
                        </a:rPr>
                        <a:t>ежедневно</a:t>
                      </a:r>
                    </a:p>
                    <a:p>
                      <a:pPr algn="l"/>
                      <a:endParaRPr lang="ru-RU" sz="1200" dirty="0">
                        <a:effectLst/>
                      </a:endParaRPr>
                    </a:p>
                    <a:p>
                      <a:pPr algn="l"/>
                      <a:r>
                        <a:rPr lang="ru-RU" sz="1200" dirty="0">
                          <a:effectLst/>
                        </a:rPr>
                        <a:t> Не курить становится невозможно – не может больше утаивать свою привычку курить. </a:t>
                      </a:r>
                    </a:p>
                  </a:txBody>
                  <a:tcPr marL="22086" marR="22086" marT="22086" marB="22086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09437"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в)  агрессивность, вспыльчивость</a:t>
                      </a:r>
                    </a:p>
                  </a:txBody>
                  <a:tcPr marL="22086" marR="22086" marT="22086" marB="22086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Носят ситуативный характер</a:t>
                      </a:r>
                    </a:p>
                  </a:txBody>
                  <a:tcPr marL="22086" marR="22086" marT="22086" marB="22086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Вспышки агрессии неожиданные, не соответствующие ситуации(может разгневаться на пустом месте, всегда на взводе</a:t>
                      </a:r>
                      <a:r>
                        <a:rPr lang="ru-RU" sz="1200" dirty="0" smtClean="0">
                          <a:effectLst/>
                        </a:rPr>
                        <a:t>)</a:t>
                      </a:r>
                    </a:p>
                    <a:p>
                      <a:pPr algn="l"/>
                      <a:endParaRPr lang="ru-RU" sz="1100" dirty="0">
                        <a:effectLst/>
                      </a:endParaRPr>
                    </a:p>
                    <a:p>
                      <a:pPr algn="l"/>
                      <a:r>
                        <a:rPr lang="ru-RU" sz="1200" dirty="0">
                          <a:effectLst/>
                        </a:rPr>
                        <a:t>Интенсивность агрессии неадекватна ситуации, во время вспышек опасен.</a:t>
                      </a:r>
                    </a:p>
                  </a:txBody>
                  <a:tcPr marL="22086" marR="22086" marT="22086" marB="22086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8998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г)  конфликтные ситуации</a:t>
                      </a:r>
                    </a:p>
                  </a:txBody>
                  <a:tcPr marL="22086" marR="22086" marT="22086" marB="22086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Единичные случаи</a:t>
                      </a:r>
                    </a:p>
                  </a:txBody>
                  <a:tcPr marL="22086" marR="22086" marT="22086" marB="22086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Одновременно конфликты в разных сферах жизни ( с родителями, с друзьями, с учителями</a:t>
                      </a:r>
                      <a:r>
                        <a:rPr lang="ru-RU" sz="1200" dirty="0" smtClean="0">
                          <a:effectLst/>
                        </a:rPr>
                        <a:t>)</a:t>
                      </a:r>
                    </a:p>
                    <a:p>
                      <a:pPr algn="l"/>
                      <a:endParaRPr lang="ru-RU" sz="1200" dirty="0">
                        <a:effectLst/>
                      </a:endParaRPr>
                    </a:p>
                    <a:p>
                      <a:pPr algn="l"/>
                      <a:r>
                        <a:rPr lang="ru-RU" sz="1200" dirty="0">
                          <a:effectLst/>
                        </a:rPr>
                        <a:t> Были случаи совершения противоправных нарушений (кража, распитие спиртного на улице и т.д.) единолично или в компании с последующими административными взысканиями. </a:t>
                      </a:r>
                    </a:p>
                  </a:txBody>
                  <a:tcPr marL="22086" marR="22086" marT="22086" marB="22086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498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7498080" cy="994122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Заметные изменения в одежде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1999570"/>
              </p:ext>
            </p:extLst>
          </p:nvPr>
        </p:nvGraphicFramePr>
        <p:xfrm>
          <a:off x="1259632" y="1700808"/>
          <a:ext cx="7499350" cy="4030980"/>
        </p:xfrm>
        <a:graphic>
          <a:graphicData uri="http://schemas.openxmlformats.org/drawingml/2006/table">
            <a:tbl>
              <a:tblPr/>
              <a:tblGrid>
                <a:gridCol w="3749675"/>
                <a:gridCol w="3749675"/>
              </a:tblGrid>
              <a:tr h="110775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Проявление признака  у здорового подростка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ru-RU" dirty="0">
                          <a:effectLst/>
                        </a:rPr>
                        <a:t>Проявление признака у подростка, употребляющего ПАВ</a:t>
                      </a:r>
                    </a:p>
                    <a:p>
                      <a:pPr algn="l"/>
                      <a:r>
                        <a:rPr lang="ru-RU" dirty="0">
                          <a:effectLst/>
                        </a:rPr>
                        <a:t> 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36663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effectLst/>
                        </a:rPr>
                        <a:t>Забота о своем внешнем виде.</a:t>
                      </a:r>
                    </a:p>
                    <a:p>
                      <a:pPr algn="l"/>
                      <a:r>
                        <a:rPr lang="ru-RU" dirty="0">
                          <a:effectLst/>
                        </a:rPr>
                        <a:t>Стремление к самостоятельному выбору одежды.</a:t>
                      </a:r>
                    </a:p>
                    <a:p>
                      <a:pPr algn="l"/>
                      <a:r>
                        <a:rPr lang="ru-RU" dirty="0">
                          <a:effectLst/>
                        </a:rPr>
                        <a:t>Выбор одежды, которая демонстрирует сопричастность какой либо подростковой группе или определенному стилю, или моде.</a:t>
                      </a:r>
                    </a:p>
                    <a:p>
                      <a:pPr algn="l"/>
                      <a:r>
                        <a:rPr lang="ru-RU" dirty="0">
                          <a:effectLst/>
                        </a:rPr>
                        <a:t> 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effectLst/>
                        </a:rPr>
                        <a:t>Появляется неопрятность в </a:t>
                      </a:r>
                      <a:r>
                        <a:rPr lang="ru-RU" dirty="0" smtClean="0">
                          <a:effectLst/>
                        </a:rPr>
                        <a:t>одежде</a:t>
                      </a:r>
                      <a:endParaRPr lang="ru-RU" dirty="0">
                        <a:effectLst/>
                      </a:endParaRPr>
                    </a:p>
                    <a:p>
                      <a:pPr algn="l"/>
                      <a:r>
                        <a:rPr lang="ru-RU" dirty="0">
                          <a:effectLst/>
                        </a:rPr>
                        <a:t>Одежда, которая демонстрирует сопричастность к </a:t>
                      </a:r>
                      <a:r>
                        <a:rPr lang="ru-RU" dirty="0" err="1">
                          <a:effectLst/>
                        </a:rPr>
                        <a:t>девиантным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smtClean="0">
                          <a:effectLst/>
                        </a:rPr>
                        <a:t>группам</a:t>
                      </a:r>
                      <a:endParaRPr lang="ru-RU" dirty="0">
                        <a:effectLst/>
                      </a:endParaRPr>
                    </a:p>
                    <a:p>
                      <a:pPr algn="l"/>
                      <a:r>
                        <a:rPr lang="ru-RU" dirty="0">
                          <a:effectLst/>
                        </a:rPr>
                        <a:t>Часто  рисунки и татуировки, отражающие мировоззрение данных групп ( уголовная символика, атрибуты причастности к клубу </a:t>
                      </a:r>
                      <a:r>
                        <a:rPr lang="ru-RU" dirty="0" err="1">
                          <a:effectLst/>
                        </a:rPr>
                        <a:t>анорексичек</a:t>
                      </a:r>
                      <a:r>
                        <a:rPr lang="ru-RU" dirty="0">
                          <a:effectLst/>
                        </a:rPr>
                        <a:t> и т.д.)</a:t>
                      </a:r>
                    </a:p>
                    <a:p>
                      <a:pPr algn="l"/>
                      <a:r>
                        <a:rPr lang="ru-RU" dirty="0">
                          <a:effectLst/>
                        </a:rPr>
                        <a:t> 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325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404664"/>
            <a:ext cx="7498080" cy="7780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3. Снижение школьной успеваемости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0250257"/>
              </p:ext>
            </p:extLst>
          </p:nvPr>
        </p:nvGraphicFramePr>
        <p:xfrm>
          <a:off x="1187624" y="1700808"/>
          <a:ext cx="7499350" cy="4030980"/>
        </p:xfrm>
        <a:graphic>
          <a:graphicData uri="http://schemas.openxmlformats.org/drawingml/2006/table">
            <a:tbl>
              <a:tblPr/>
              <a:tblGrid>
                <a:gridCol w="3749675"/>
                <a:gridCol w="374967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Проявление признака у здорового подростка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ru-RU" dirty="0">
                          <a:effectLst/>
                        </a:rPr>
                        <a:t>Проявление признака у подростка, употребляющего ПАВ</a:t>
                      </a:r>
                    </a:p>
                    <a:p>
                      <a:pPr algn="l"/>
                      <a:r>
                        <a:rPr lang="ru-RU" dirty="0">
                          <a:effectLst/>
                        </a:rPr>
                        <a:t> 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effectLst/>
                        </a:rPr>
                        <a:t>Постепенное  снижение успеваемости в течение нескольких </a:t>
                      </a:r>
                      <a:r>
                        <a:rPr lang="ru-RU" dirty="0" smtClean="0">
                          <a:effectLst/>
                        </a:rPr>
                        <a:t>лет</a:t>
                      </a:r>
                      <a:endParaRPr lang="ru-RU" dirty="0">
                        <a:effectLst/>
                      </a:endParaRPr>
                    </a:p>
                    <a:p>
                      <a:pPr algn="l"/>
                      <a:r>
                        <a:rPr lang="ru-RU" dirty="0">
                          <a:effectLst/>
                        </a:rPr>
                        <a:t>Возможны единичные пропуски отдельных уроков (усиление</a:t>
                      </a:r>
                    </a:p>
                    <a:p>
                      <a:pPr algn="l"/>
                      <a:r>
                        <a:rPr lang="ru-RU" dirty="0">
                          <a:effectLst/>
                        </a:rPr>
                        <a:t>контроля со стороны родителей и учителей  предотвращает последующие пропуски).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effectLst/>
                        </a:rPr>
                        <a:t>Резкое снижение успеваемости в течение одного учебного </a:t>
                      </a:r>
                      <a:r>
                        <a:rPr lang="ru-RU" dirty="0" smtClean="0">
                          <a:effectLst/>
                        </a:rPr>
                        <a:t>года </a:t>
                      </a:r>
                      <a:r>
                        <a:rPr lang="ru-RU" dirty="0">
                          <a:effectLst/>
                        </a:rPr>
                        <a:t>(предыдущий год закончил на «4», а следующий на «3» и в четвертях появились «2».)</a:t>
                      </a:r>
                    </a:p>
                    <a:p>
                      <a:pPr algn="l"/>
                      <a:r>
                        <a:rPr lang="ru-RU" dirty="0">
                          <a:effectLst/>
                        </a:rPr>
                        <a:t>Систематические и длительные (от нескольких дней до нескольких недель) пропуски  уроков в школе (контроль родителей и учителей не дает устойчивых  результатов).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204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332656"/>
            <a:ext cx="7498080" cy="8640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4. Изменения досуговой деятельности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3611577"/>
              </p:ext>
            </p:extLst>
          </p:nvPr>
        </p:nvGraphicFramePr>
        <p:xfrm>
          <a:off x="1187624" y="1556792"/>
          <a:ext cx="7848872" cy="4872728"/>
        </p:xfrm>
        <a:graphic>
          <a:graphicData uri="http://schemas.openxmlformats.org/drawingml/2006/table">
            <a:tbl>
              <a:tblPr/>
              <a:tblGrid>
                <a:gridCol w="3924436"/>
                <a:gridCol w="3924436"/>
              </a:tblGrid>
              <a:tr h="909460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effectLst/>
                        </a:rPr>
                        <a:t>Проявление признака у здорового подростка</a:t>
                      </a:r>
                    </a:p>
                  </a:txBody>
                  <a:tcPr marL="44582" marR="44582" marT="44582" marB="445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ru-RU" sz="1700" dirty="0">
                          <a:effectLst/>
                        </a:rPr>
                        <a:t>Проявление признака у подростка, употребляющего ПАВ</a:t>
                      </a:r>
                    </a:p>
                    <a:p>
                      <a:pPr algn="ctr"/>
                      <a:r>
                        <a:rPr lang="ru-RU" sz="1700" dirty="0">
                          <a:effectLst/>
                        </a:rPr>
                        <a:t> </a:t>
                      </a:r>
                    </a:p>
                  </a:txBody>
                  <a:tcPr marL="44582" marR="44582" marT="44582" marB="445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47244">
                <a:tc>
                  <a:txBody>
                    <a:bodyPr/>
                    <a:lstStyle/>
                    <a:p>
                      <a:pPr algn="l"/>
                      <a:r>
                        <a:rPr lang="ru-RU" sz="1700" dirty="0">
                          <a:effectLst/>
                        </a:rPr>
                        <a:t>Может оставить секцию или кружок, в котором прозанимался несколько лет. Пробует себя в различных видах деятельности: записывается и посещает разные кружки  и секции.</a:t>
                      </a:r>
                    </a:p>
                    <a:p>
                      <a:pPr algn="l"/>
                      <a:r>
                        <a:rPr lang="ru-RU" sz="1700" dirty="0">
                          <a:effectLst/>
                        </a:rPr>
                        <a:t>В интернете разнообразные виды деятельности: игры, общение, просмотр роликов, фильмов (разнообразный круг интересов).</a:t>
                      </a:r>
                    </a:p>
                    <a:p>
                      <a:pPr algn="l"/>
                      <a:r>
                        <a:rPr lang="ru-RU" sz="1700" dirty="0">
                          <a:effectLst/>
                        </a:rPr>
                        <a:t>Интернет используется и для общения и для получения информации в сфере интереса.</a:t>
                      </a:r>
                    </a:p>
                  </a:txBody>
                  <a:tcPr marL="44582" marR="44582" marT="44582" marB="445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dirty="0">
                          <a:effectLst/>
                        </a:rPr>
                        <a:t>Радикальные изменения в том, чем занимается ребенок. </a:t>
                      </a:r>
                    </a:p>
                    <a:p>
                      <a:pPr algn="l"/>
                      <a:r>
                        <a:rPr lang="ru-RU" sz="1700" dirty="0">
                          <a:effectLst/>
                        </a:rPr>
                        <a:t>Прекратил посещение  кружков и секций, которые посещал  длительное время, в новые не записался. Нет постоянного хобби.</a:t>
                      </a:r>
                    </a:p>
                    <a:p>
                      <a:pPr algn="l"/>
                      <a:r>
                        <a:rPr lang="ru-RU" sz="1700" dirty="0">
                          <a:effectLst/>
                        </a:rPr>
                        <a:t> Все свое время проводит в группе друзей.</a:t>
                      </a:r>
                    </a:p>
                    <a:p>
                      <a:pPr algn="l"/>
                      <a:r>
                        <a:rPr lang="ru-RU" sz="1700" dirty="0">
                          <a:effectLst/>
                        </a:rPr>
                        <a:t> Круг интересов ограничен общением.</a:t>
                      </a:r>
                    </a:p>
                    <a:p>
                      <a:pPr algn="l"/>
                      <a:r>
                        <a:rPr lang="ru-RU" sz="1700" dirty="0">
                          <a:effectLst/>
                        </a:rPr>
                        <a:t>Интернет используется  только для общения, переписки в </a:t>
                      </a:r>
                      <a:r>
                        <a:rPr lang="ru-RU" sz="1700" dirty="0" err="1">
                          <a:effectLst/>
                        </a:rPr>
                        <a:t>мессенджерах</a:t>
                      </a:r>
                      <a:r>
                        <a:rPr lang="ru-RU" sz="1700" dirty="0">
                          <a:effectLst/>
                        </a:rPr>
                        <a:t>.</a:t>
                      </a:r>
                    </a:p>
                  </a:txBody>
                  <a:tcPr marL="44582" marR="44582" marT="44582" marB="445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093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5. Заметное увеличение потребности в приватности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4237436"/>
              </p:ext>
            </p:extLst>
          </p:nvPr>
        </p:nvGraphicFramePr>
        <p:xfrm>
          <a:off x="1259632" y="1805175"/>
          <a:ext cx="7312034" cy="4720169"/>
        </p:xfrm>
        <a:graphic>
          <a:graphicData uri="http://schemas.openxmlformats.org/drawingml/2006/table">
            <a:tbl>
              <a:tblPr/>
              <a:tblGrid>
                <a:gridCol w="3656017"/>
                <a:gridCol w="3656017"/>
              </a:tblGrid>
              <a:tr h="955297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effectLst/>
                        </a:rPr>
                        <a:t>Проявление признака у здорового подростка</a:t>
                      </a:r>
                    </a:p>
                  </a:txBody>
                  <a:tcPr marL="40273" marR="40273" marT="40273" marB="40273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ru-RU" sz="1500">
                          <a:effectLst/>
                        </a:rPr>
                        <a:t>Проявление признака у подростка, употребляющего ПАВ</a:t>
                      </a:r>
                    </a:p>
                    <a:p>
                      <a:pPr algn="l"/>
                      <a:r>
                        <a:rPr lang="ru-RU" sz="1500">
                          <a:effectLst/>
                        </a:rPr>
                        <a:t> </a:t>
                      </a:r>
                    </a:p>
                  </a:txBody>
                  <a:tcPr marL="40273" marR="40273" marT="40273" marB="40273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25223"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effectLst/>
                        </a:rPr>
                        <a:t>Отстаивает свои пространственные границы. (просит не трогать его вещи, закрывает дверь в свою комнату </a:t>
                      </a:r>
                      <a:r>
                        <a:rPr lang="ru-RU" sz="1500" dirty="0" smtClean="0">
                          <a:effectLst/>
                        </a:rPr>
                        <a:t>).</a:t>
                      </a:r>
                      <a:endParaRPr lang="ru-RU" sz="1500" dirty="0">
                        <a:effectLst/>
                      </a:endParaRPr>
                    </a:p>
                    <a:p>
                      <a:pPr algn="l"/>
                      <a:r>
                        <a:rPr lang="ru-RU" sz="1500" dirty="0">
                          <a:effectLst/>
                        </a:rPr>
                        <a:t>Остро реагирует, если родители  их нарушают</a:t>
                      </a:r>
                    </a:p>
                  </a:txBody>
                  <a:tcPr marL="40273" marR="40273" marT="40273" marB="40273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effectLst/>
                        </a:rPr>
                        <a:t>Появилось очень много тайн: скрывает свою переписку по интернету; перестает говорить по телефону, если Вы случайно  оказываетесь рядом; поставил пароль на свои домашние гаджеты</a:t>
                      </a:r>
                      <a:r>
                        <a:rPr lang="ru-RU" sz="1500" dirty="0" smtClean="0">
                          <a:effectLst/>
                        </a:rPr>
                        <a:t>.</a:t>
                      </a:r>
                    </a:p>
                    <a:p>
                      <a:pPr algn="l"/>
                      <a:endParaRPr lang="ru-RU" sz="1500" dirty="0">
                        <a:effectLst/>
                      </a:endParaRPr>
                    </a:p>
                    <a:p>
                      <a:pPr algn="l"/>
                      <a:r>
                        <a:rPr lang="ru-RU" sz="1500" dirty="0">
                          <a:effectLst/>
                        </a:rPr>
                        <a:t>Вы не знаете как подросток проводит свободное время. Сын (дочь)  очень эмоционально реагирует, если Вы  пытаетесь узнать информацию о его времяпрепровождении, о его друзьях (их возраст, где учатся и т.д.) : «оставьте меня в покое», «это  не Ваше дело». </a:t>
                      </a:r>
                    </a:p>
                  </a:txBody>
                  <a:tcPr marL="40273" marR="40273" marT="40273" marB="40273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325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6. Изменение круга общения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1424650"/>
              </p:ext>
            </p:extLst>
          </p:nvPr>
        </p:nvGraphicFramePr>
        <p:xfrm>
          <a:off x="1187624" y="1412776"/>
          <a:ext cx="7499350" cy="4579620"/>
        </p:xfrm>
        <a:graphic>
          <a:graphicData uri="http://schemas.openxmlformats.org/drawingml/2006/table">
            <a:tbl>
              <a:tblPr/>
              <a:tblGrid>
                <a:gridCol w="3749675"/>
                <a:gridCol w="374967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Проявление признака у здорового подростка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ru-RU" dirty="0">
                          <a:effectLst/>
                        </a:rPr>
                        <a:t>Проявление признака у подростка, употребляющего ПАВ</a:t>
                      </a:r>
                    </a:p>
                    <a:p>
                      <a:pPr algn="l"/>
                      <a:r>
                        <a:rPr lang="ru-RU" dirty="0">
                          <a:effectLst/>
                        </a:rPr>
                        <a:t> 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Появляются новые друзья в соответствии с досуговыми интересами.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effectLst/>
                        </a:rPr>
                        <a:t>Появись друзья старшие по возрасту и (или) уже  употребляющие ПАВ (никотин, алкоголь, наркотики)</a:t>
                      </a:r>
                    </a:p>
                    <a:p>
                      <a:pPr algn="l"/>
                      <a:r>
                        <a:rPr lang="ru-RU" dirty="0">
                          <a:effectLst/>
                        </a:rPr>
                        <a:t>Среди друзей есть подростки, совершившие правонарушения (состоящие на учете в  комиссии по делам несовершеннолетних, имеющие условные судимости и т.д.)</a:t>
                      </a:r>
                    </a:p>
                    <a:p>
                      <a:pPr algn="l"/>
                      <a:r>
                        <a:rPr lang="ru-RU" dirty="0">
                          <a:effectLst/>
                        </a:rPr>
                        <a:t>Заметное изменение в том, знаете  ли  Вы друзей  своего ребенка или нет.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13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7974" y="116632"/>
            <a:ext cx="7498080" cy="1143000"/>
          </a:xfrm>
        </p:spPr>
        <p:txBody>
          <a:bodyPr/>
          <a:lstStyle/>
          <a:p>
            <a:r>
              <a:rPr lang="ru-RU" dirty="0" smtClean="0"/>
              <a:t>7. Изменения паттернов сна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0517380"/>
              </p:ext>
            </p:extLst>
          </p:nvPr>
        </p:nvGraphicFramePr>
        <p:xfrm>
          <a:off x="1183951" y="1124744"/>
          <a:ext cx="7499350" cy="2933700"/>
        </p:xfrm>
        <a:graphic>
          <a:graphicData uri="http://schemas.openxmlformats.org/drawingml/2006/table">
            <a:tbl>
              <a:tblPr/>
              <a:tblGrid>
                <a:gridCol w="3749675"/>
                <a:gridCol w="3749675"/>
              </a:tblGrid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Проявление признака у здорового подростка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ru-RU" dirty="0">
                          <a:effectLst/>
                        </a:rPr>
                        <a:t>Проявление признака у подростка, употребляющего ПАВ</a:t>
                      </a:r>
                    </a:p>
                    <a:p>
                      <a:pPr algn="l"/>
                      <a:r>
                        <a:rPr lang="ru-RU" dirty="0">
                          <a:effectLst/>
                        </a:rPr>
                        <a:t> 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81277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Предпочитают встречаться с друзьями в вечернее время;</a:t>
                      </a:r>
                    </a:p>
                    <a:p>
                      <a:pPr algn="l"/>
                      <a:r>
                        <a:rPr lang="ru-RU">
                          <a:effectLst/>
                        </a:rPr>
                        <a:t>Играют в сетевые игры и общаются по интернету с друзьями в вечернее и ночное время.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effectLst/>
                        </a:rPr>
                        <a:t>Регулярные поздние возвращения домой и регулярные ночевки  у  </a:t>
                      </a:r>
                      <a:r>
                        <a:rPr lang="ru-RU" dirty="0" smtClean="0">
                          <a:effectLst/>
                        </a:rPr>
                        <a:t>друзей;</a:t>
                      </a:r>
                      <a:endParaRPr lang="ru-RU" dirty="0">
                        <a:effectLst/>
                      </a:endParaRPr>
                    </a:p>
                    <a:p>
                      <a:pPr algn="l"/>
                      <a:r>
                        <a:rPr lang="ru-RU" dirty="0">
                          <a:effectLst/>
                        </a:rPr>
                        <a:t>У </a:t>
                      </a:r>
                      <a:r>
                        <a:rPr lang="ru-RU" dirty="0" smtClean="0">
                          <a:effectLst/>
                        </a:rPr>
                        <a:t>родителей </a:t>
                      </a:r>
                      <a:r>
                        <a:rPr lang="ru-RU" dirty="0">
                          <a:effectLst/>
                        </a:rPr>
                        <a:t>нет адреса и контактных телефонов друзей, у которых ночует сын (дочь</a:t>
                      </a:r>
                      <a:r>
                        <a:rPr lang="ru-RU" dirty="0" smtClean="0">
                          <a:effectLst/>
                        </a:rPr>
                        <a:t>).</a:t>
                      </a:r>
                      <a:endParaRPr lang="ru-RU" dirty="0">
                        <a:effectLst/>
                      </a:endParaRP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081198" y="4077072"/>
            <a:ext cx="77048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Посчитайте общее количество активно проявленных </a:t>
            </a:r>
            <a:r>
              <a:rPr lang="ru-RU" b="1" dirty="0" smtClean="0"/>
              <a:t>признаков</a:t>
            </a:r>
            <a:r>
              <a:rPr lang="ru-RU" b="1" dirty="0"/>
              <a:t>:</a:t>
            </a:r>
            <a:endParaRPr lang="ru-RU" b="1" dirty="0" smtClean="0"/>
          </a:p>
          <a:p>
            <a:r>
              <a:rPr lang="ru-RU" dirty="0"/>
              <a:t>Одновременно активно проявляются </a:t>
            </a:r>
            <a:r>
              <a:rPr lang="ru-RU" b="1" dirty="0"/>
              <a:t>6-7 признаков</a:t>
            </a:r>
            <a:r>
              <a:rPr lang="ru-RU" dirty="0"/>
              <a:t> – расценивается как  потенциальные признаки употребления </a:t>
            </a:r>
            <a:r>
              <a:rPr lang="ru-RU" dirty="0" err="1"/>
              <a:t>психоактивных</a:t>
            </a:r>
            <a:r>
              <a:rPr lang="ru-RU" dirty="0"/>
              <a:t> веществ, высокий риск,  что подросток уже начал употреблять </a:t>
            </a:r>
            <a:r>
              <a:rPr lang="ru-RU" dirty="0" err="1"/>
              <a:t>психоактивные</a:t>
            </a:r>
            <a:r>
              <a:rPr lang="ru-RU" dirty="0"/>
              <a:t> вещества или  скоро  начнет</a:t>
            </a:r>
            <a:r>
              <a:rPr lang="ru-RU" dirty="0" smtClean="0"/>
              <a:t>.</a:t>
            </a:r>
          </a:p>
          <a:p>
            <a:r>
              <a:rPr lang="ru-RU" dirty="0"/>
              <a:t>Одновременно активно проявляются </a:t>
            </a:r>
            <a:r>
              <a:rPr lang="ru-RU" b="1" dirty="0"/>
              <a:t>4-5 признаков</a:t>
            </a:r>
            <a:r>
              <a:rPr lang="ru-RU" dirty="0"/>
              <a:t> – подросток в опасности.</a:t>
            </a:r>
          </a:p>
          <a:p>
            <a:r>
              <a:rPr lang="ru-RU" dirty="0"/>
              <a:t> Одновременно активно проявляются </a:t>
            </a:r>
            <a:r>
              <a:rPr lang="ru-RU" b="1" dirty="0"/>
              <a:t>1-3 признака</a:t>
            </a:r>
            <a:r>
              <a:rPr lang="ru-RU" dirty="0"/>
              <a:t> – подросток, пытающийся проявить свою индивидуальность.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252998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Какие ошибки могут допускать родители которые выявили у детей признаки употребления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628800"/>
            <a:ext cx="7498080" cy="4800600"/>
          </a:xfrm>
        </p:spPr>
        <p:txBody>
          <a:bodyPr>
            <a:normAutofit lnSpcReduction="10000"/>
          </a:bodyPr>
          <a:lstStyle/>
          <a:p>
            <a:r>
              <a:rPr lang="ru-RU" sz="2600" dirty="0"/>
              <a:t>1. Не верят что их сын дочь может употреблять </a:t>
            </a:r>
            <a:r>
              <a:rPr lang="ru-RU" sz="2600" dirty="0" err="1"/>
              <a:t>психоактивные</a:t>
            </a:r>
            <a:r>
              <a:rPr lang="ru-RU" sz="2600" dirty="0"/>
              <a:t> вещества. Отрицают </a:t>
            </a:r>
            <a:r>
              <a:rPr lang="ru-RU" sz="2600" dirty="0" smtClean="0"/>
              <a:t>проблему.</a:t>
            </a:r>
          </a:p>
          <a:p>
            <a:r>
              <a:rPr lang="ru-RU" sz="2600" dirty="0"/>
              <a:t>2. Надеются, что подросток сам перестанет употреблять </a:t>
            </a:r>
            <a:r>
              <a:rPr lang="ru-RU" sz="2600" dirty="0" err="1"/>
              <a:t>психоактивные</a:t>
            </a:r>
            <a:r>
              <a:rPr lang="ru-RU" sz="2600" dirty="0"/>
              <a:t> вещества. Не хотят признавать зависимость, что зависимость это болезнь, которую надо лечить.</a:t>
            </a:r>
          </a:p>
          <a:p>
            <a:r>
              <a:rPr lang="ru-RU" sz="2600" dirty="0"/>
              <a:t>3. Бояться обращаться за помощью к врачу. Не используют возможность анонимной бесплатной консультации у врача-нарколога. </a:t>
            </a:r>
            <a:endParaRPr lang="ru-RU" sz="2600" dirty="0" smtClean="0"/>
          </a:p>
          <a:p>
            <a:r>
              <a:rPr lang="ru-RU" sz="2800" dirty="0"/>
              <a:t>4. Считают что в исправлении нуждается только подросток. Пренебрегают собственной работой с психологом. </a:t>
            </a:r>
            <a:endParaRPr lang="ru-RU" sz="26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267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Способы профилактического воздействия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700808"/>
            <a:ext cx="7498080" cy="48006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Восстановление благополучных отношений в семье и близком окружении;</a:t>
            </a:r>
          </a:p>
          <a:p>
            <a:r>
              <a:rPr lang="ru-RU" sz="2800" dirty="0" smtClean="0"/>
              <a:t>Разъяснительные беседы о последствиях </a:t>
            </a:r>
            <a:r>
              <a:rPr lang="ru-RU" sz="2800" dirty="0" err="1" smtClean="0"/>
              <a:t>табакокурения</a:t>
            </a:r>
            <a:r>
              <a:rPr lang="ru-RU" sz="2800" dirty="0" smtClean="0"/>
              <a:t>, алкоголизма</a:t>
            </a:r>
            <a:r>
              <a:rPr lang="ru-RU" sz="2800" dirty="0"/>
              <a:t> </a:t>
            </a:r>
            <a:r>
              <a:rPr lang="ru-RU" sz="2800" dirty="0" smtClean="0"/>
              <a:t>и наркомании;</a:t>
            </a:r>
          </a:p>
          <a:p>
            <a:r>
              <a:rPr lang="ru-RU" sz="2800" dirty="0" smtClean="0"/>
              <a:t>Личный пример родителя/педагога;</a:t>
            </a:r>
          </a:p>
          <a:p>
            <a:r>
              <a:rPr lang="ru-RU" sz="2800" dirty="0"/>
              <a:t>И</a:t>
            </a:r>
            <a:r>
              <a:rPr lang="ru-RU" sz="2800" dirty="0" smtClean="0"/>
              <a:t>золяция </a:t>
            </a:r>
            <a:r>
              <a:rPr lang="ru-RU" sz="2800" dirty="0"/>
              <a:t>ребенка из нездоровой </a:t>
            </a:r>
            <a:r>
              <a:rPr lang="ru-RU" sz="2800" dirty="0" smtClean="0"/>
              <a:t>среды;</a:t>
            </a:r>
          </a:p>
          <a:p>
            <a:r>
              <a:rPr lang="ru-RU" sz="2800" dirty="0"/>
              <a:t>В</a:t>
            </a:r>
            <a:r>
              <a:rPr lang="ru-RU" sz="2800" dirty="0" smtClean="0"/>
              <a:t>овлечение </a:t>
            </a:r>
            <a:r>
              <a:rPr lang="ru-RU" sz="2800" dirty="0"/>
              <a:t>в социально-культурную, спортивную деятельность, которая будет интересна и доступна подросткам.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639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498080" cy="1143000"/>
          </a:xfrm>
        </p:spPr>
        <p:txBody>
          <a:bodyPr>
            <a:noAutofit/>
          </a:bodyPr>
          <a:lstStyle/>
          <a:p>
            <a:r>
              <a:rPr lang="ru-RU" sz="2400" b="1" dirty="0">
                <a:effectLst/>
              </a:rPr>
              <a:t>План программы индивидуальных </a:t>
            </a:r>
            <a:r>
              <a:rPr lang="ru-RU" sz="2400" b="1" dirty="0" err="1">
                <a:effectLst/>
              </a:rPr>
              <a:t>психокоррекционных</a:t>
            </a:r>
            <a:r>
              <a:rPr lang="ru-RU" sz="2400" b="1" dirty="0">
                <a:effectLst/>
              </a:rPr>
              <a:t> профилактических занятий «Спасибо, Нет».</a:t>
            </a:r>
            <a:endParaRPr lang="ru-RU" sz="24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0" y="1423486"/>
            <a:ext cx="4584940" cy="5213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812" y="1551023"/>
            <a:ext cx="4779862" cy="51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1385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988840"/>
            <a:ext cx="7498080" cy="1143000"/>
          </a:xfrm>
        </p:spPr>
        <p:txBody>
          <a:bodyPr>
            <a:normAutofit/>
          </a:bodyPr>
          <a:lstStyle/>
          <a:p>
            <a:r>
              <a:rPr lang="ru-RU" dirty="0"/>
              <a:t>Спасибо за внимание</a:t>
            </a:r>
            <a:r>
              <a:rPr lang="ru-RU" dirty="0" smtClean="0"/>
              <a:t>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652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E0FD41A-7DE3-4CEE-A9DA-F987E0933B21}"/>
</file>

<file path=customXml/itemProps2.xml><?xml version="1.0" encoding="utf-8"?>
<ds:datastoreItem xmlns:ds="http://schemas.openxmlformats.org/officeDocument/2006/customXml" ds:itemID="{AD44B91D-FE39-4789-ADDB-466852A107D7}"/>
</file>

<file path=customXml/itemProps3.xml><?xml version="1.0" encoding="utf-8"?>
<ds:datastoreItem xmlns:ds="http://schemas.openxmlformats.org/officeDocument/2006/customXml" ds:itemID="{BFEC1BEA-BFCF-4837-93E8-7EE4D592E873}"/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509</TotalTime>
  <Words>629</Words>
  <Application>Microsoft Office PowerPoint</Application>
  <PresentationFormat>Экран (4:3)</PresentationFormat>
  <Paragraphs>128</Paragraphs>
  <Slides>15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Психологический аспект профилактики употребления ПАВ</vt:lpstr>
      <vt:lpstr>Презентация PowerPoint</vt:lpstr>
      <vt:lpstr>Причины способствующие приобщению молодежи к ПАВ</vt:lpstr>
      <vt:lpstr>Признаки риска начала употребления ПАВ- «Тяжелая семерка» </vt:lpstr>
      <vt:lpstr>1. Изменения в поведении</vt:lpstr>
      <vt:lpstr>2. Заметные изменения в одежде</vt:lpstr>
      <vt:lpstr>3. Снижение школьной успеваемости</vt:lpstr>
      <vt:lpstr>4. Изменения досуговой деятельности</vt:lpstr>
      <vt:lpstr>5. Заметное увеличение потребности в приватности</vt:lpstr>
      <vt:lpstr> 6. Изменение круга общения</vt:lpstr>
      <vt:lpstr>7. Изменения паттернов сна</vt:lpstr>
      <vt:lpstr>Какие ошибки могут допускать родители которые выявили у детей признаки употребления</vt:lpstr>
      <vt:lpstr>Способы профилактического воздействия</vt:lpstr>
      <vt:lpstr>План программы индивидуальных психокоррекционных профилактических занятий «Спасибо, Нет».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Психологический аспект профилактики употребления ПАВ</dc:title>
  <dc:creator>User</dc:creator>
  <cp:lastModifiedBy>User</cp:lastModifiedBy>
  <cp:revision>14</cp:revision>
  <cp:lastPrinted>2022-10-31T11:02:55Z</cp:lastPrinted>
  <dcterms:created xsi:type="dcterms:W3CDTF">2022-10-26T07:58:29Z</dcterms:created>
  <dcterms:modified xsi:type="dcterms:W3CDTF">2022-11-01T05:39:38Z</dcterms:modified>
</cp:coreProperties>
</file>